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7"/>
  </p:notesMasterIdLst>
  <p:sldIdLst>
    <p:sldId id="257" r:id="rId2"/>
    <p:sldId id="264" r:id="rId3"/>
    <p:sldId id="260" r:id="rId4"/>
    <p:sldId id="262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elle North" initials="MN" lastIdx="3" clrIdx="0"/>
  <p:cmAuthor id="1" name="Alix Boyes" initials="AB" lastIdx="4" clrIdx="1"/>
  <p:cmAuthor id="2" name="Tony Fahy" initials="TF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D096"/>
    <a:srgbClr val="369D5C"/>
    <a:srgbClr val="9BD1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7111E-26ED-4B72-8F21-522D07B8736A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8BAF6-5C64-424A-847B-FEBBF7FCB6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644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8BAF6-5C64-424A-847B-FEBBF7FCB63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378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639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492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400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89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2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715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087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166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70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12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29/02/2016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277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2776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79512" y="5805264"/>
            <a:ext cx="1728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© OCR 2015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3781"/>
            <a:ext cx="9144000" cy="829388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8244408" y="5702720"/>
            <a:ext cx="718466" cy="2616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 smtClean="0">
                <a:solidFill>
                  <a:srgbClr val="7BAF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H070/02</a:t>
            </a:r>
          </a:p>
        </p:txBody>
      </p:sp>
    </p:spTree>
    <p:extLst>
      <p:ext uri="{BB962C8B-B14F-4D97-AF65-F5344CB8AC3E}">
        <p14:creationId xmlns:p14="http://schemas.microsoft.com/office/powerpoint/2010/main" val="777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69D5C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2617" cy="6858000"/>
          </a:xfrm>
        </p:spPr>
      </p:pic>
      <p:sp>
        <p:nvSpPr>
          <p:cNvPr id="8" name="TextBox 7"/>
          <p:cNvSpPr txBox="1"/>
          <p:nvPr/>
        </p:nvSpPr>
        <p:spPr>
          <a:xfrm>
            <a:off x="323528" y="3501008"/>
            <a:ext cx="3600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H070/2 </a:t>
            </a:r>
            <a:r>
              <a:rPr lang="en-GB" sz="26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Exploring </a:t>
            </a:r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contexts</a:t>
            </a:r>
            <a:endParaRPr lang="en-GB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87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Guidance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 smtClean="0"/>
              <a:t>This guide is designed to take you through the AS English Language H070/02 exam paper. The aim is to explain how candidates should approach the paper and how marks are awarded to the different questions.  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The orange text boxes offer further explanation on the questions on the exam paper.</a:t>
            </a:r>
          </a:p>
          <a:p>
            <a:pPr marL="0" indent="0">
              <a:buNone/>
            </a:pPr>
            <a:r>
              <a:rPr lang="en-GB" sz="1400" dirty="0" smtClean="0"/>
              <a:t>They offer guidance on the wording of questions and what candidates should do </a:t>
            </a:r>
          </a:p>
          <a:p>
            <a:pPr marL="0" indent="0">
              <a:buNone/>
            </a:pPr>
            <a:r>
              <a:rPr lang="en-GB" sz="1400" dirty="0" smtClean="0"/>
              <a:t>in response to them.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The green text boxes focus on the awarding of marks for each question.  They give </a:t>
            </a:r>
          </a:p>
          <a:p>
            <a:pPr marL="0" indent="0">
              <a:buNone/>
            </a:pPr>
            <a:r>
              <a:rPr lang="en-GB" sz="1400" dirty="0"/>
              <a:t>further information on the percentage of each assessment objective attributed to each question.</a:t>
            </a:r>
          </a:p>
          <a:p>
            <a:pPr marL="0" indent="0">
              <a:buNone/>
            </a:pPr>
            <a:r>
              <a:rPr lang="en-GB" sz="1400" dirty="0"/>
              <a:t>The percentage given is over the whole qualification.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4" name="Rounded Rectangle 3"/>
          <p:cNvSpPr/>
          <p:nvPr/>
        </p:nvSpPr>
        <p:spPr>
          <a:xfrm>
            <a:off x="6948264" y="3006578"/>
            <a:ext cx="2016224" cy="111728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will always be a comparison based on a cultural or social situation with a clear thematic link between the situations and/or experiences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>
            <a:stCxn id="4" idx="1"/>
          </p:cNvCxnSpPr>
          <p:nvPr/>
        </p:nvCxnSpPr>
        <p:spPr>
          <a:xfrm flipH="1" flipV="1">
            <a:off x="5476952" y="2897406"/>
            <a:ext cx="1471312" cy="66781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7" name="Rounded Rectangle 6"/>
          <p:cNvSpPr/>
          <p:nvPr/>
        </p:nvSpPr>
        <p:spPr>
          <a:xfrm>
            <a:off x="6948264" y="4988422"/>
            <a:ext cx="2016224" cy="5063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AO3 (5%)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 flipV="1">
            <a:off x="5692976" y="4486686"/>
            <a:ext cx="1255288" cy="754924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7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435280" cy="58655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1400" b="1" dirty="0" smtClean="0"/>
          </a:p>
          <a:p>
            <a:pPr marL="0" indent="0" algn="ctr">
              <a:buNone/>
            </a:pPr>
            <a:endParaRPr lang="en-GB" sz="1400" b="1" dirty="0" smtClean="0"/>
          </a:p>
          <a:p>
            <a:pPr marL="0" indent="0" algn="ctr">
              <a:buNone/>
            </a:pPr>
            <a:r>
              <a:rPr lang="en-GB" sz="1400" b="1" dirty="0" smtClean="0"/>
              <a:t>Section </a:t>
            </a:r>
            <a:r>
              <a:rPr lang="en-GB" sz="1400" b="1" dirty="0"/>
              <a:t>A – </a:t>
            </a:r>
            <a:r>
              <a:rPr lang="en-GB" sz="1400" b="1" dirty="0" smtClean="0"/>
              <a:t>Writing about a topical language issue</a:t>
            </a:r>
            <a:endParaRPr lang="en-GB" sz="1400" dirty="0"/>
          </a:p>
          <a:p>
            <a:pPr marL="0" indent="0">
              <a:buNone/>
            </a:pPr>
            <a:r>
              <a:rPr lang="en-GB" sz="1400" dirty="0"/>
              <a:t> </a:t>
            </a:r>
          </a:p>
          <a:p>
            <a:pPr marL="0" indent="0">
              <a:buNone/>
            </a:pPr>
            <a:r>
              <a:rPr lang="en-GB" sz="1400" dirty="0"/>
              <a:t>You are advised to spend </a:t>
            </a:r>
            <a:r>
              <a:rPr lang="en-GB" sz="1400" dirty="0" smtClean="0"/>
              <a:t>about 40 </a:t>
            </a:r>
            <a:r>
              <a:rPr lang="en-GB" sz="1400" dirty="0"/>
              <a:t>minutes on this section. </a:t>
            </a:r>
            <a:endParaRPr lang="en-GB" sz="1400" dirty="0" smtClean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i="1" dirty="0" smtClean="0"/>
              <a:t>‘The English language is biased against women’.</a:t>
            </a:r>
            <a:r>
              <a:rPr lang="en-GB" sz="1400" dirty="0" smtClean="0"/>
              <a:t> </a:t>
            </a:r>
            <a:endParaRPr lang="en-GB" sz="1400" dirty="0"/>
          </a:p>
          <a:p>
            <a:pPr marL="0" indent="0">
              <a:buNone/>
            </a:pPr>
            <a:endParaRPr lang="en-GB" sz="1400" dirty="0" smtClean="0"/>
          </a:p>
          <a:p>
            <a:endParaRPr lang="en-GB" sz="1400" dirty="0"/>
          </a:p>
          <a:p>
            <a:pPr>
              <a:buFont typeface="+mj-lt"/>
              <a:buAutoNum type="arabicPeriod"/>
            </a:pPr>
            <a:r>
              <a:rPr lang="en-GB" sz="1400" dirty="0" smtClean="0"/>
              <a:t>Write a short </a:t>
            </a:r>
            <a:r>
              <a:rPr lang="en-GB" sz="1400" dirty="0"/>
              <a:t>talk to be delivered to a non-specialist, reasonably well-educated audience, which critically engages with the statement above and persuades the audience of a particular point of view. You should write about 500 words</a:t>
            </a:r>
            <a:r>
              <a:rPr lang="en-GB" sz="1400" dirty="0" smtClean="0"/>
              <a:t>.</a:t>
            </a:r>
          </a:p>
          <a:p>
            <a:pPr marL="0" indent="0">
              <a:buNone/>
            </a:pPr>
            <a:r>
              <a:rPr lang="en-GB" sz="1400" b="1" dirty="0"/>
              <a:t>	</a:t>
            </a:r>
            <a:r>
              <a:rPr lang="en-GB" sz="1400" b="1" dirty="0" smtClean="0"/>
              <a:t>							[24]</a:t>
            </a:r>
            <a:endParaRPr lang="en-GB" sz="1400" dirty="0"/>
          </a:p>
        </p:txBody>
      </p:sp>
      <p:sp>
        <p:nvSpPr>
          <p:cNvPr id="5" name="Rounded Rectangle 4"/>
          <p:cNvSpPr/>
          <p:nvPr/>
        </p:nvSpPr>
        <p:spPr>
          <a:xfrm>
            <a:off x="6720907" y="950226"/>
            <a:ext cx="2016224" cy="50637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Clear guidelines are given around timings for this section.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720907" y="1700808"/>
            <a:ext cx="2016224" cy="86409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quote used in this question will always be drawn from Language and Power </a:t>
            </a: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Language and Gender.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720907" y="3287174"/>
            <a:ext cx="2016224" cy="42148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There will always be an indication about the form for the candidate’s response.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>
            <a:stCxn id="5" idx="1"/>
          </p:cNvCxnSpPr>
          <p:nvPr/>
        </p:nvCxnSpPr>
        <p:spPr>
          <a:xfrm flipH="1">
            <a:off x="3779912" y="1203414"/>
            <a:ext cx="2940995" cy="13735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4067944" y="3140968"/>
            <a:ext cx="475814" cy="864095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6152257" y="4146879"/>
            <a:ext cx="1224136" cy="58222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AO2 12 marks / 10% of total AS.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7668344" y="4224298"/>
            <a:ext cx="1224136" cy="59421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AO5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12 marks / 10% of total AS.</a:t>
            </a:r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Straight Arrow Connector 39"/>
          <p:cNvCxnSpPr>
            <a:stCxn id="6" idx="1"/>
          </p:cNvCxnSpPr>
          <p:nvPr/>
        </p:nvCxnSpPr>
        <p:spPr>
          <a:xfrm flipH="1">
            <a:off x="4427984" y="2132856"/>
            <a:ext cx="2292923" cy="7200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5780182" y="4144989"/>
            <a:ext cx="2349562" cy="88633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There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will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also always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be a clear indication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of audience. It will not be a specialist audience, so detailed references to theorists are not really needed.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>
            <a:stCxn id="20" idx="0"/>
          </p:cNvCxnSpPr>
          <p:nvPr/>
        </p:nvCxnSpPr>
        <p:spPr>
          <a:xfrm flipH="1" flipV="1">
            <a:off x="6186879" y="3151023"/>
            <a:ext cx="768084" cy="993966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3347864" y="4011488"/>
            <a:ext cx="2397697" cy="10198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Responses are meant to be partial and persuasive. Candidates should not include everything they know about the topic indiscriminately, but should show focus on what they think is needed for a convincing argument.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1143229" y="4011488"/>
            <a:ext cx="1988611" cy="57666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guidance around length means that the answer should be a ‘crafted’ response rather than write all you know..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 flipV="1">
            <a:off x="2147866" y="2996952"/>
            <a:ext cx="4573041" cy="509337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9" idx="0"/>
          </p:cNvCxnSpPr>
          <p:nvPr/>
        </p:nvCxnSpPr>
        <p:spPr>
          <a:xfrm flipV="1">
            <a:off x="2137535" y="3512720"/>
            <a:ext cx="733886" cy="49876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6904792" y="3708657"/>
            <a:ext cx="951102" cy="438834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 flipV="1">
            <a:off x="8028384" y="3769417"/>
            <a:ext cx="183942" cy="377462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9389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1"/>
                                            </p:cond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"/>
                                            </p:cond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9"/>
                                            </p:cond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"/>
                                            </p:cond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7"/>
                                            </p:cond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0"/>
                                            </p:cond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5"/>
                                            </p:cond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8"/>
                                            </p:cond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3"/>
                                            </p:cond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6"/>
                                            </p:cond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1"/>
                                            </p:cond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4"/>
                                            </p:cond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24" grpId="0" animBg="1"/>
      <p:bldP spid="25" grpId="0" animBg="1"/>
      <p:bldP spid="20" grpId="0" animBg="1"/>
      <p:bldP spid="28" grpId="0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1738" y="184704"/>
            <a:ext cx="8500149" cy="642989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GB" sz="1400" b="1" dirty="0"/>
          </a:p>
          <a:p>
            <a:pPr marL="0" indent="0" algn="ctr">
              <a:buNone/>
            </a:pPr>
            <a:r>
              <a:rPr lang="en-GB" sz="1400" b="1" dirty="0" smtClean="0"/>
              <a:t>Section </a:t>
            </a:r>
            <a:r>
              <a:rPr lang="en-GB" sz="1400" b="1" dirty="0"/>
              <a:t>B – Exploring language in context 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Answer Question </a:t>
            </a:r>
            <a:r>
              <a:rPr lang="en-GB" sz="1400" b="1" dirty="0" smtClean="0"/>
              <a:t>2 OR </a:t>
            </a:r>
            <a:r>
              <a:rPr lang="en-GB" sz="1400" dirty="0" smtClean="0"/>
              <a:t>Question</a:t>
            </a:r>
            <a:r>
              <a:rPr lang="en-GB" sz="1400" b="1" dirty="0" smtClean="0"/>
              <a:t> 3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You </a:t>
            </a:r>
            <a:r>
              <a:rPr lang="en-GB" sz="1400" dirty="0"/>
              <a:t>are advised to spend </a:t>
            </a:r>
            <a:r>
              <a:rPr lang="en-GB" sz="1400" dirty="0" smtClean="0"/>
              <a:t>about 5</a:t>
            </a:r>
            <a:r>
              <a:rPr lang="en-GB" sz="1400" dirty="0"/>
              <a:t>0</a:t>
            </a:r>
            <a:r>
              <a:rPr lang="en-GB" sz="1400" dirty="0" smtClean="0"/>
              <a:t> </a:t>
            </a:r>
            <a:r>
              <a:rPr lang="en-GB" sz="1400" dirty="0"/>
              <a:t>minutes on this section. </a:t>
            </a:r>
            <a:endParaRPr lang="en-GB" sz="1400" dirty="0" smtClean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EITHER </a:t>
            </a:r>
          </a:p>
          <a:p>
            <a:pPr marL="0" indent="0">
              <a:buNone/>
            </a:pPr>
            <a:endParaRPr lang="en-GB" sz="1400" dirty="0"/>
          </a:p>
          <a:p>
            <a:pPr>
              <a:buAutoNum type="arabicPeriod" startAt="2"/>
            </a:pPr>
            <a:r>
              <a:rPr lang="en-GB" sz="1400" b="1" dirty="0" smtClean="0"/>
              <a:t>Language and Power </a:t>
            </a:r>
          </a:p>
          <a:p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       Read </a:t>
            </a:r>
            <a:r>
              <a:rPr lang="en-GB" sz="1400" b="1" dirty="0"/>
              <a:t>Text A </a:t>
            </a:r>
            <a:r>
              <a:rPr lang="en-GB" sz="1400" dirty="0"/>
              <a:t>in your </a:t>
            </a:r>
            <a:r>
              <a:rPr lang="en-GB" sz="1400" b="1" dirty="0"/>
              <a:t>Resource Booklet </a:t>
            </a:r>
            <a:r>
              <a:rPr lang="en-GB" sz="1400" dirty="0"/>
              <a:t>and answer the following question. </a:t>
            </a:r>
          </a:p>
          <a:p>
            <a:pPr marL="0" indent="0">
              <a:buNone/>
            </a:pPr>
            <a:r>
              <a:rPr lang="en-GB" sz="1400" dirty="0"/>
              <a:t> </a:t>
            </a:r>
          </a:p>
          <a:p>
            <a:pPr marL="0" indent="0">
              <a:buNone/>
            </a:pPr>
            <a:r>
              <a:rPr lang="en-GB" sz="1400" dirty="0" smtClean="0"/>
              <a:t>       Using </a:t>
            </a:r>
            <a:r>
              <a:rPr lang="en-GB" sz="1400" dirty="0"/>
              <a:t>appropriate terminology, examine </a:t>
            </a:r>
            <a:r>
              <a:rPr lang="en-GB" sz="1400" b="1" dirty="0"/>
              <a:t>Text A </a:t>
            </a:r>
            <a:r>
              <a:rPr lang="en-GB" sz="1400" dirty="0"/>
              <a:t>in the light of the ways in which power is </a:t>
            </a:r>
            <a:r>
              <a:rPr lang="en-GB" sz="1400" dirty="0" smtClean="0"/>
              <a:t>    </a:t>
            </a:r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smtClean="0"/>
              <a:t>      represented</a:t>
            </a:r>
            <a:r>
              <a:rPr lang="en-GB" sz="1400" dirty="0"/>
              <a:t>. In your answer you should: </a:t>
            </a:r>
          </a:p>
          <a:p>
            <a:pPr marL="645750" indent="-285750"/>
            <a:r>
              <a:rPr lang="en-GB" sz="1400" dirty="0" smtClean="0"/>
              <a:t>analyse </a:t>
            </a:r>
            <a:r>
              <a:rPr lang="en-GB" sz="1400" dirty="0"/>
              <a:t>the language features of the </a:t>
            </a:r>
            <a:r>
              <a:rPr lang="en-GB" sz="1400" dirty="0" smtClean="0"/>
              <a:t>text</a:t>
            </a:r>
          </a:p>
          <a:p>
            <a:pPr marL="645750" indent="-285750"/>
            <a:r>
              <a:rPr lang="en-GB" sz="1400" dirty="0" smtClean="0"/>
              <a:t>explore </a:t>
            </a:r>
            <a:r>
              <a:rPr lang="en-GB" sz="1400" dirty="0"/>
              <a:t>how contextual factors and language features construct meanings </a:t>
            </a:r>
          </a:p>
          <a:p>
            <a:pPr marL="645750" indent="-285750"/>
            <a:r>
              <a:rPr lang="en-GB" sz="1400" dirty="0" smtClean="0"/>
              <a:t>consider </a:t>
            </a:r>
            <a:r>
              <a:rPr lang="en-GB" sz="1400" dirty="0"/>
              <a:t>the ways in which your understanding of concepts and issues relating </a:t>
            </a:r>
            <a:r>
              <a:rPr lang="en-GB" sz="1400" dirty="0" smtClean="0"/>
              <a:t>to power </a:t>
            </a:r>
            <a:r>
              <a:rPr lang="en-GB" sz="1400" dirty="0"/>
              <a:t>in language use illuminates the representation of power within the text. </a:t>
            </a:r>
            <a:endParaRPr lang="en-GB" sz="1400" dirty="0" smtClean="0"/>
          </a:p>
          <a:p>
            <a:pPr marL="645750" indent="-285750"/>
            <a:endParaRPr lang="en-GB" sz="1400" b="1" dirty="0"/>
          </a:p>
          <a:p>
            <a:pPr marL="360000" indent="0">
              <a:buNone/>
            </a:pPr>
            <a:r>
              <a:rPr lang="en-GB" sz="1400" b="1" dirty="0" smtClean="0"/>
              <a:t>								[</a:t>
            </a:r>
            <a:r>
              <a:rPr lang="en-GB" sz="1400" b="1" dirty="0"/>
              <a:t>36] </a:t>
            </a:r>
            <a:endParaRPr lang="en-GB" sz="1400" dirty="0"/>
          </a:p>
          <a:p>
            <a:pPr marL="0" indent="0">
              <a:buNone/>
            </a:pPr>
            <a:r>
              <a:rPr lang="en-GB" sz="1400" dirty="0"/>
              <a:t> </a:t>
            </a:r>
            <a:br>
              <a:rPr lang="en-GB" sz="1400" dirty="0"/>
            </a:br>
            <a:endParaRPr lang="en-GB" sz="1400" b="1" dirty="0"/>
          </a:p>
          <a:p>
            <a:pPr marL="0" indent="0">
              <a:buNone/>
            </a:pPr>
            <a:endParaRPr lang="en-GB" sz="1400" b="1" dirty="0" smtClean="0"/>
          </a:p>
          <a:p>
            <a:endParaRPr lang="en-GB" sz="1400" dirty="0"/>
          </a:p>
          <a:p>
            <a:pPr marL="0" indent="0" algn="r">
              <a:buNone/>
            </a:pPr>
            <a:r>
              <a:rPr lang="en-GB" sz="1400" dirty="0" smtClean="0"/>
              <a:t> </a:t>
            </a:r>
            <a:endParaRPr lang="en-GB" sz="1400" dirty="0"/>
          </a:p>
        </p:txBody>
      </p:sp>
      <p:sp>
        <p:nvSpPr>
          <p:cNvPr id="5" name="Rounded Rectangle 4"/>
          <p:cNvSpPr/>
          <p:nvPr/>
        </p:nvSpPr>
        <p:spPr>
          <a:xfrm>
            <a:off x="6765050" y="1493950"/>
            <a:ext cx="1907703" cy="59129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Clear guidelines are given around timings for this section.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767349" y="2523859"/>
            <a:ext cx="1907703" cy="57739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wording for this question will remain similar year on year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>
            <a:stCxn id="5" idx="1"/>
          </p:cNvCxnSpPr>
          <p:nvPr/>
        </p:nvCxnSpPr>
        <p:spPr>
          <a:xfrm flipH="1" flipV="1">
            <a:off x="5427375" y="1628800"/>
            <a:ext cx="1337675" cy="160797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6600985" y="4673751"/>
            <a:ext cx="1142836" cy="58222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AO2 18 marks / 15% of AS.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586388" y="3983193"/>
            <a:ext cx="1145091" cy="57838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 6 marks / 5% of total AS.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7760146" y="5517232"/>
            <a:ext cx="268238" cy="154307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5" idx="3"/>
          </p:cNvCxnSpPr>
          <p:nvPr/>
        </p:nvCxnSpPr>
        <p:spPr>
          <a:xfrm>
            <a:off x="7731479" y="4272385"/>
            <a:ext cx="440921" cy="983586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3" idx="1"/>
          </p:cNvCxnSpPr>
          <p:nvPr/>
        </p:nvCxnSpPr>
        <p:spPr>
          <a:xfrm flipH="1">
            <a:off x="2107322" y="3793546"/>
            <a:ext cx="4336886" cy="72877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6645099" y="5373216"/>
            <a:ext cx="1115047" cy="58222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AO3 12 marks / 10% of AS.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7743821" y="4939837"/>
            <a:ext cx="346656" cy="358462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6765050" y="620688"/>
            <a:ext cx="1907703" cy="87326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There is a choice of two questions to enable candidates to focus on one of the topic areas: language and power, or language and gender.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Arrow Connector 17"/>
          <p:cNvCxnSpPr>
            <a:stCxn id="17" idx="1"/>
          </p:cNvCxnSpPr>
          <p:nvPr/>
        </p:nvCxnSpPr>
        <p:spPr>
          <a:xfrm flipH="1">
            <a:off x="3557654" y="1057319"/>
            <a:ext cx="3207396" cy="47547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4427984" y="2812556"/>
            <a:ext cx="2337066" cy="686349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6444208" y="3306913"/>
            <a:ext cx="2304256" cy="97326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Although there are two texts in the booklet, it is important to match the texts with the correct questions: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Text A is for Language and Power -Text B for Language and Gender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77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24" grpId="0" animBg="1"/>
      <p:bldP spid="25" grpId="0" animBg="1"/>
      <p:bldP spid="31" grpId="0" animBg="1"/>
      <p:bldP spid="17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467544" y="116632"/>
            <a:ext cx="8500149" cy="642989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1400" b="1" dirty="0" smtClean="0"/>
          </a:p>
          <a:p>
            <a:pPr marL="0" indent="0" algn="ctr">
              <a:buNone/>
            </a:pPr>
            <a:endParaRPr lang="en-GB" sz="1400" b="1" dirty="0" smtClean="0"/>
          </a:p>
          <a:p>
            <a:pPr marL="0" indent="0" algn="ctr">
              <a:buNone/>
            </a:pPr>
            <a:r>
              <a:rPr lang="en-GB" sz="1400" b="1" dirty="0" smtClean="0"/>
              <a:t>Section </a:t>
            </a:r>
            <a:r>
              <a:rPr lang="en-GB" sz="1400" b="1" dirty="0"/>
              <a:t>B</a:t>
            </a:r>
            <a:r>
              <a:rPr lang="en-GB" sz="1400" b="1" dirty="0" smtClean="0"/>
              <a:t> – Exploring language in context 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Answer Question 2 OR Question 3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You are advised to spend about 50 minutes on this section. </a:t>
            </a:r>
          </a:p>
          <a:p>
            <a:pPr marL="0" indent="0">
              <a:buNone/>
            </a:pPr>
            <a:r>
              <a:rPr lang="en-GB" sz="1400" dirty="0" smtClean="0"/>
              <a:t>EITHER 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b="1" dirty="0" smtClean="0"/>
              <a:t>3.    Language and Gender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       Read </a:t>
            </a:r>
            <a:r>
              <a:rPr lang="en-GB" sz="1400" b="1" dirty="0"/>
              <a:t>Text </a:t>
            </a:r>
            <a:r>
              <a:rPr lang="en-GB" sz="1400" b="1" dirty="0" smtClean="0"/>
              <a:t>B </a:t>
            </a:r>
            <a:r>
              <a:rPr lang="en-GB" sz="1400" dirty="0"/>
              <a:t>in your </a:t>
            </a:r>
            <a:r>
              <a:rPr lang="en-GB" sz="1400" b="1" dirty="0"/>
              <a:t>Resource Booklet </a:t>
            </a:r>
            <a:r>
              <a:rPr lang="en-GB" sz="1400" dirty="0"/>
              <a:t>and answer the following question. </a:t>
            </a:r>
          </a:p>
          <a:p>
            <a:pPr marL="0" indent="0">
              <a:buNone/>
            </a:pPr>
            <a:r>
              <a:rPr lang="en-GB" sz="1400" dirty="0"/>
              <a:t> </a:t>
            </a:r>
          </a:p>
          <a:p>
            <a:pPr marL="0" indent="0">
              <a:buNone/>
            </a:pPr>
            <a:r>
              <a:rPr lang="en-GB" sz="1400" dirty="0" smtClean="0"/>
              <a:t>       Using </a:t>
            </a:r>
            <a:r>
              <a:rPr lang="en-GB" sz="1400" dirty="0"/>
              <a:t>appropriate terminology, examine </a:t>
            </a:r>
            <a:r>
              <a:rPr lang="en-GB" sz="1400" b="1" dirty="0"/>
              <a:t>Text </a:t>
            </a:r>
            <a:r>
              <a:rPr lang="en-GB" sz="1400" b="1" dirty="0" smtClean="0"/>
              <a:t>B </a:t>
            </a:r>
            <a:r>
              <a:rPr lang="en-GB" sz="1400" dirty="0"/>
              <a:t>in the light of the ways in which power is </a:t>
            </a:r>
            <a:r>
              <a:rPr lang="en-GB" sz="1400" dirty="0" smtClean="0"/>
              <a:t>    </a:t>
            </a:r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smtClean="0"/>
              <a:t>      represented</a:t>
            </a:r>
            <a:r>
              <a:rPr lang="en-GB" sz="1400" dirty="0"/>
              <a:t>. In your answer you should: </a:t>
            </a:r>
          </a:p>
          <a:p>
            <a:pPr marL="645750" indent="-285750"/>
            <a:r>
              <a:rPr lang="en-GB" sz="1400" dirty="0" smtClean="0"/>
              <a:t>analyse </a:t>
            </a:r>
            <a:r>
              <a:rPr lang="en-GB" sz="1400" dirty="0"/>
              <a:t>the language features of the </a:t>
            </a:r>
            <a:r>
              <a:rPr lang="en-GB" sz="1400" dirty="0" smtClean="0"/>
              <a:t>text</a:t>
            </a:r>
          </a:p>
          <a:p>
            <a:pPr marL="645750" indent="-285750"/>
            <a:r>
              <a:rPr lang="en-GB" sz="1400" dirty="0" smtClean="0"/>
              <a:t>explore </a:t>
            </a:r>
            <a:r>
              <a:rPr lang="en-GB" sz="1400" dirty="0"/>
              <a:t>how contextual factors and language features construct meanings </a:t>
            </a:r>
          </a:p>
          <a:p>
            <a:pPr marL="645750" indent="-285750"/>
            <a:r>
              <a:rPr lang="en-GB" sz="1400" dirty="0" smtClean="0"/>
              <a:t>consider </a:t>
            </a:r>
            <a:r>
              <a:rPr lang="en-GB" sz="1400" dirty="0"/>
              <a:t>the ways in which your understanding of concepts and issues relating </a:t>
            </a:r>
            <a:r>
              <a:rPr lang="en-GB" sz="1400" dirty="0" smtClean="0"/>
              <a:t>to gender </a:t>
            </a:r>
            <a:r>
              <a:rPr lang="en-GB" sz="1400" dirty="0"/>
              <a:t>in language use illuminates the representation of power within the text. </a:t>
            </a:r>
            <a:endParaRPr lang="en-GB" sz="1400" dirty="0" smtClean="0"/>
          </a:p>
          <a:p>
            <a:pPr marL="360000" indent="0">
              <a:buNone/>
            </a:pPr>
            <a:r>
              <a:rPr lang="en-GB" sz="1400" b="1" dirty="0"/>
              <a:t>	</a:t>
            </a:r>
            <a:r>
              <a:rPr lang="en-GB" sz="1400" b="1" dirty="0" smtClean="0"/>
              <a:t>							       [</a:t>
            </a:r>
            <a:r>
              <a:rPr lang="en-GB" sz="1400" b="1" dirty="0"/>
              <a:t>36] </a:t>
            </a:r>
            <a:endParaRPr lang="en-GB" sz="1400" dirty="0"/>
          </a:p>
          <a:p>
            <a:pPr marL="0" indent="0">
              <a:buNone/>
            </a:pPr>
            <a:r>
              <a:rPr lang="en-GB" sz="1400" dirty="0"/>
              <a:t> </a:t>
            </a:r>
            <a:br>
              <a:rPr lang="en-GB" sz="1400" dirty="0"/>
            </a:br>
            <a:endParaRPr lang="en-GB" sz="1400" b="1" dirty="0"/>
          </a:p>
          <a:p>
            <a:pPr marL="0" indent="0">
              <a:buNone/>
            </a:pPr>
            <a:endParaRPr lang="en-GB" sz="1400" b="1" dirty="0" smtClean="0"/>
          </a:p>
          <a:p>
            <a:endParaRPr lang="en-GB" sz="1400" dirty="0"/>
          </a:p>
          <a:p>
            <a:pPr marL="0" indent="0" algn="r">
              <a:buNone/>
            </a:pPr>
            <a:r>
              <a:rPr lang="en-GB" sz="1400" dirty="0" smtClean="0"/>
              <a:t> </a:t>
            </a:r>
            <a:endParaRPr lang="en-GB" sz="1400" dirty="0"/>
          </a:p>
        </p:txBody>
      </p:sp>
      <p:sp>
        <p:nvSpPr>
          <p:cNvPr id="5" name="Rounded Rectangle 4"/>
          <p:cNvSpPr/>
          <p:nvPr/>
        </p:nvSpPr>
        <p:spPr>
          <a:xfrm>
            <a:off x="6765050" y="1493950"/>
            <a:ext cx="1907703" cy="59129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Clear guidelines are given around timings for this section.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767349" y="2523859"/>
            <a:ext cx="1907703" cy="57739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wording for this question will remain similar year on year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>
            <a:stCxn id="5" idx="1"/>
          </p:cNvCxnSpPr>
          <p:nvPr/>
        </p:nvCxnSpPr>
        <p:spPr>
          <a:xfrm flipH="1">
            <a:off x="5292080" y="1789597"/>
            <a:ext cx="1472970" cy="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6600985" y="4673751"/>
            <a:ext cx="1142836" cy="58222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AO2 18 marks / 15% of AS.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586388" y="3983193"/>
            <a:ext cx="1145091" cy="57838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 6 marks / 5% of total AS.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7760146" y="5255971"/>
            <a:ext cx="412254" cy="415569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5" idx="3"/>
          </p:cNvCxnSpPr>
          <p:nvPr/>
        </p:nvCxnSpPr>
        <p:spPr>
          <a:xfrm>
            <a:off x="7731479" y="4272385"/>
            <a:ext cx="440921" cy="692476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3" idx="1"/>
          </p:cNvCxnSpPr>
          <p:nvPr/>
        </p:nvCxnSpPr>
        <p:spPr>
          <a:xfrm flipH="1">
            <a:off x="2056592" y="3586324"/>
            <a:ext cx="4535101" cy="62312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6645099" y="5373216"/>
            <a:ext cx="1115047" cy="58222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AO3 12 marks / 10% of AS.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7743821" y="4939837"/>
            <a:ext cx="428579" cy="179231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6765050" y="620688"/>
            <a:ext cx="1907703" cy="87326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There is a choice of two questions to enable candidates to focus on one of the topic areas: language and power, or language and gender.</a:t>
            </a:r>
          </a:p>
        </p:txBody>
      </p:sp>
      <p:cxnSp>
        <p:nvCxnSpPr>
          <p:cNvPr id="18" name="Straight Arrow Connector 17"/>
          <p:cNvCxnSpPr>
            <a:stCxn id="17" idx="1"/>
          </p:cNvCxnSpPr>
          <p:nvPr/>
        </p:nvCxnSpPr>
        <p:spPr>
          <a:xfrm flipH="1">
            <a:off x="3347864" y="1057319"/>
            <a:ext cx="3417186" cy="211441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4427984" y="2812556"/>
            <a:ext cx="2337066" cy="686349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6591693" y="3099691"/>
            <a:ext cx="2304256" cy="97326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Although there are two texts in the booklet, it is important to match the texts with the correct questions: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-Text A is for Language and Power -Text B for Language and Gender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746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24" grpId="0" animBg="1"/>
      <p:bldP spid="25" grpId="0" animBg="1"/>
      <p:bldP spid="31" grpId="0" animBg="1"/>
      <p:bldP spid="17" grpId="0" animBg="1"/>
      <p:bldP spid="33" grpId="0" animBg="1"/>
    </p:bld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</TotalTime>
  <Words>612</Words>
  <Application>Microsoft Office PowerPoint</Application>
  <PresentationFormat>On-screen Show (4:3)</PresentationFormat>
  <Paragraphs>103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1_Custom Design</vt:lpstr>
      <vt:lpstr>PowerPoint Presentation</vt:lpstr>
      <vt:lpstr>Guidance</vt:lpstr>
      <vt:lpstr>PowerPoint Presentation</vt:lpstr>
      <vt:lpstr>PowerPoint Presentation</vt:lpstr>
      <vt:lpstr>PowerPoint Presentation</vt:lpstr>
    </vt:vector>
  </TitlesOfParts>
  <Company>Cambridge Assessment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 English Language H07002 interactive SAM</dc:title>
  <dc:creator>OCR</dc:creator>
  <cp:keywords>English, Language, Contexts, Topical issues</cp:keywords>
  <cp:lastModifiedBy>Edward Stokes</cp:lastModifiedBy>
  <cp:revision>26</cp:revision>
  <dcterms:created xsi:type="dcterms:W3CDTF">2015-10-07T12:54:48Z</dcterms:created>
  <dcterms:modified xsi:type="dcterms:W3CDTF">2016-02-29T10:25:12Z</dcterms:modified>
</cp:coreProperties>
</file>